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6858000" cx="12192000"/>
  <p:notesSz cx="6858000" cy="9144000"/>
  <p:embeddedFontLst>
    <p:embeddedFont>
      <p:font typeface="Century Gothic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26" roundtripDataSignature="AMtx7mjv7pwoqdgOkyIeoY0e2CJIb1/Qw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CenturyGothic-regular.fntdata"/><Relationship Id="rId21" Type="http://schemas.openxmlformats.org/officeDocument/2006/relationships/slide" Target="slides/slide16.xml"/><Relationship Id="rId24" Type="http://schemas.openxmlformats.org/officeDocument/2006/relationships/font" Target="fonts/CenturyGothic-italic.fntdata"/><Relationship Id="rId23" Type="http://schemas.openxmlformats.org/officeDocument/2006/relationships/font" Target="fonts/CenturyGothic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customschemas.google.com/relationships/presentationmetadata" Target="metadata"/><Relationship Id="rId25" Type="http://schemas.openxmlformats.org/officeDocument/2006/relationships/font" Target="fonts/CenturyGothic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投影片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/>
          <p:nvPr/>
        </p:nvSpPr>
        <p:spPr>
          <a:xfrm>
            <a:off x="0" y="-3175"/>
            <a:ext cx="12192000" cy="5203825"/>
          </a:xfrm>
          <a:custGeom>
            <a:rect b="b" l="l" r="r" t="t"/>
            <a:pathLst>
              <a:path extrusionOk="0" h="3278" w="5760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" name="Google Shape;17;p18"/>
          <p:cNvSpPr txBox="1"/>
          <p:nvPr>
            <p:ph type="ctrTitle"/>
          </p:nvPr>
        </p:nvSpPr>
        <p:spPr>
          <a:xfrm>
            <a:off x="810001" y="1449147"/>
            <a:ext cx="10572000" cy="297105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400"/>
              <a:buFont typeface="Century Gothic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8"/>
          <p:cNvSpPr txBox="1"/>
          <p:nvPr>
            <p:ph idx="1" type="subTitle"/>
          </p:nvPr>
        </p:nvSpPr>
        <p:spPr>
          <a:xfrm>
            <a:off x="810001" y="5280847"/>
            <a:ext cx="10572000" cy="434974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9" name="Google Shape;19;p18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8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8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全景圖片 (含標題)">
  <p:cSld name="全景圖片 (含標題)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7"/>
          <p:cNvSpPr txBox="1"/>
          <p:nvPr>
            <p:ph type="title"/>
          </p:nvPr>
        </p:nvSpPr>
        <p:spPr>
          <a:xfrm>
            <a:off x="810000" y="4800600"/>
            <a:ext cx="10561418" cy="566738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7"/>
          <p:cNvSpPr/>
          <p:nvPr>
            <p:ph idx="2" type="pic"/>
          </p:nvPr>
        </p:nvSpPr>
        <p:spPr>
          <a:xfrm>
            <a:off x="0" y="0"/>
            <a:ext cx="12192000" cy="4800600"/>
          </a:xfrm>
          <a:prstGeom prst="rect">
            <a:avLst/>
          </a:prstGeom>
          <a:noFill/>
          <a:ln cap="rnd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>
              <a:srgbClr val="000000">
                <a:alpha val="40000"/>
              </a:srgbClr>
            </a:outerShdw>
          </a:effectLst>
        </p:spPr>
      </p:sp>
      <p:sp>
        <p:nvSpPr>
          <p:cNvPr id="82" name="Google Shape;82;p27"/>
          <p:cNvSpPr txBox="1"/>
          <p:nvPr>
            <p:ph idx="1" type="body"/>
          </p:nvPr>
        </p:nvSpPr>
        <p:spPr>
          <a:xfrm>
            <a:off x="810000" y="5367338"/>
            <a:ext cx="10561418" cy="493712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83" name="Google Shape;83;p27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7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7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引述 (含標題)">
  <p:cSld name="引述 (含標題)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8"/>
          <p:cNvSpPr/>
          <p:nvPr/>
        </p:nvSpPr>
        <p:spPr>
          <a:xfrm>
            <a:off x="631697" y="1081456"/>
            <a:ext cx="6332416" cy="3239188"/>
          </a:xfrm>
          <a:custGeom>
            <a:rect b="b" l="l" r="r" t="t"/>
            <a:pathLst>
              <a:path extrusionOk="0" h="2308" w="3384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" name="Google Shape;88;p28"/>
          <p:cNvSpPr txBox="1"/>
          <p:nvPr>
            <p:ph type="title"/>
          </p:nvPr>
        </p:nvSpPr>
        <p:spPr>
          <a:xfrm>
            <a:off x="850985" y="1238502"/>
            <a:ext cx="5893840" cy="2645912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200"/>
              <a:buFont typeface="Century Gothic"/>
              <a:buNone/>
              <a:defRPr b="1" sz="4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8"/>
          <p:cNvSpPr txBox="1"/>
          <p:nvPr>
            <p:ph idx="1" type="body"/>
          </p:nvPr>
        </p:nvSpPr>
        <p:spPr>
          <a:xfrm>
            <a:off x="853190" y="4443680"/>
            <a:ext cx="5891636" cy="71324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0" name="Google Shape;90;p28"/>
          <p:cNvSpPr txBox="1"/>
          <p:nvPr>
            <p:ph idx="2" type="body"/>
          </p:nvPr>
        </p:nvSpPr>
        <p:spPr>
          <a:xfrm>
            <a:off x="7574642" y="1081456"/>
            <a:ext cx="3810001" cy="407546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800"/>
              <a:buFont typeface="Century Gothic"/>
              <a:buNone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91" name="Google Shape;91;p28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8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8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名片">
  <p:cSld name="名片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9"/>
          <p:cNvSpPr/>
          <p:nvPr/>
        </p:nvSpPr>
        <p:spPr>
          <a:xfrm>
            <a:off x="1140884" y="2286585"/>
            <a:ext cx="4895115" cy="2503972"/>
          </a:xfrm>
          <a:custGeom>
            <a:rect b="b" l="l" r="r" t="t"/>
            <a:pathLst>
              <a:path extrusionOk="0" h="2308" w="3384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p29"/>
          <p:cNvSpPr txBox="1"/>
          <p:nvPr>
            <p:ph type="title"/>
          </p:nvPr>
        </p:nvSpPr>
        <p:spPr>
          <a:xfrm>
            <a:off x="1357089" y="2435957"/>
            <a:ext cx="4382521" cy="2007789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3200"/>
              <a:buFont typeface="Century Gothic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9"/>
          <p:cNvSpPr txBox="1"/>
          <p:nvPr>
            <p:ph idx="1" type="body"/>
          </p:nvPr>
        </p:nvSpPr>
        <p:spPr>
          <a:xfrm>
            <a:off x="6156000" y="2286000"/>
            <a:ext cx="4880300" cy="229552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800"/>
              <a:buFont typeface="Century Gothic"/>
              <a:buNone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98" name="Google Shape;98;p29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9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9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直排文字" type="vertTx">
  <p:cSld name="VERTICAL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0"/>
          <p:cNvSpPr/>
          <p:nvPr/>
        </p:nvSpPr>
        <p:spPr>
          <a:xfrm>
            <a:off x="0" y="0"/>
            <a:ext cx="12192000" cy="2185988"/>
          </a:xfrm>
          <a:custGeom>
            <a:rect b="b" l="l" r="r" t="t"/>
            <a:pathLst>
              <a:path extrusionOk="0" h="1377" w="576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p30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30"/>
          <p:cNvSpPr txBox="1"/>
          <p:nvPr>
            <p:ph idx="1" type="body"/>
          </p:nvPr>
        </p:nvSpPr>
        <p:spPr>
          <a:xfrm rot="5400000">
            <a:off x="4254444" y="-1260043"/>
            <a:ext cx="3674397" cy="1056328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105" name="Google Shape;105;p30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30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30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直排標題及文字" type="vertTitleAndTx">
  <p:cSld name="VERTICAL_TITLE_AND_VERTICAL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1"/>
          <p:cNvSpPr/>
          <p:nvPr/>
        </p:nvSpPr>
        <p:spPr>
          <a:xfrm>
            <a:off x="7669651" y="446089"/>
            <a:ext cx="4522349" cy="5414962"/>
          </a:xfrm>
          <a:custGeom>
            <a:rect b="b" l="l" r="r" t="t"/>
            <a:pathLst>
              <a:path extrusionOk="0" h="4320" w="2879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31"/>
          <p:cNvSpPr txBox="1"/>
          <p:nvPr>
            <p:ph type="title"/>
          </p:nvPr>
        </p:nvSpPr>
        <p:spPr>
          <a:xfrm rot="5400000">
            <a:off x="6863536" y="1906175"/>
            <a:ext cx="5134798" cy="249479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31"/>
          <p:cNvSpPr txBox="1"/>
          <p:nvPr>
            <p:ph idx="1" type="body"/>
          </p:nvPr>
        </p:nvSpPr>
        <p:spPr>
          <a:xfrm rot="5400000">
            <a:off x="1408290" y="-152200"/>
            <a:ext cx="5414962" cy="661154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112" name="Google Shape;112;p31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31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31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物件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9"/>
          <p:cNvSpPr/>
          <p:nvPr/>
        </p:nvSpPr>
        <p:spPr>
          <a:xfrm>
            <a:off x="0" y="0"/>
            <a:ext cx="12192000" cy="2185988"/>
          </a:xfrm>
          <a:custGeom>
            <a:rect b="b" l="l" r="r" t="t"/>
            <a:pathLst>
              <a:path extrusionOk="0" h="1377" w="576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" name="Google Shape;24;p19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9"/>
          <p:cNvSpPr txBox="1"/>
          <p:nvPr>
            <p:ph idx="1" type="body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26" name="Google Shape;26;p19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9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9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章節標題" type="secHead">
  <p:cSld name="SECTION_HEADER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0"/>
          <p:cNvSpPr/>
          <p:nvPr/>
        </p:nvSpPr>
        <p:spPr>
          <a:xfrm>
            <a:off x="0" y="1"/>
            <a:ext cx="12192000" cy="5203825"/>
          </a:xfrm>
          <a:custGeom>
            <a:rect b="b" l="l" r="r" t="t"/>
            <a:pathLst>
              <a:path extrusionOk="0" h="3278" w="5760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" name="Google Shape;31;p20"/>
          <p:cNvSpPr txBox="1"/>
          <p:nvPr>
            <p:ph type="title"/>
          </p:nvPr>
        </p:nvSpPr>
        <p:spPr>
          <a:xfrm>
            <a:off x="810000" y="2951396"/>
            <a:ext cx="10561418" cy="146880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800"/>
              <a:buFont typeface="Century Gothic"/>
              <a:buNone/>
              <a:defRPr b="1" sz="48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0"/>
          <p:cNvSpPr txBox="1"/>
          <p:nvPr>
            <p:ph idx="1" type="body"/>
          </p:nvPr>
        </p:nvSpPr>
        <p:spPr>
          <a:xfrm>
            <a:off x="810000" y="5281201"/>
            <a:ext cx="10561418" cy="43395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r"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3" name="Google Shape;33;p20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0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0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兩項物件" type="twoObj">
  <p:cSld name="TWO_OBJECTS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1"/>
          <p:cNvSpPr/>
          <p:nvPr/>
        </p:nvSpPr>
        <p:spPr>
          <a:xfrm>
            <a:off x="0" y="0"/>
            <a:ext cx="12192000" cy="2185988"/>
          </a:xfrm>
          <a:custGeom>
            <a:rect b="b" l="l" r="r" t="t"/>
            <a:pathLst>
              <a:path extrusionOk="0" h="1377" w="576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" name="Google Shape;38;p21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1"/>
          <p:cNvSpPr txBox="1"/>
          <p:nvPr>
            <p:ph idx="1" type="body"/>
          </p:nvPr>
        </p:nvSpPr>
        <p:spPr>
          <a:xfrm>
            <a:off x="818712" y="2222287"/>
            <a:ext cx="5185873" cy="363876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40" name="Google Shape;40;p21"/>
          <p:cNvSpPr txBox="1"/>
          <p:nvPr>
            <p:ph idx="2" type="body"/>
          </p:nvPr>
        </p:nvSpPr>
        <p:spPr>
          <a:xfrm>
            <a:off x="6187415" y="2222287"/>
            <a:ext cx="5194583" cy="3638764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41" name="Google Shape;41;p21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1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1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對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2"/>
          <p:cNvSpPr/>
          <p:nvPr/>
        </p:nvSpPr>
        <p:spPr>
          <a:xfrm>
            <a:off x="0" y="0"/>
            <a:ext cx="12192000" cy="2185988"/>
          </a:xfrm>
          <a:custGeom>
            <a:rect b="b" l="l" r="r" t="t"/>
            <a:pathLst>
              <a:path extrusionOk="0" h="1377" w="576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" name="Google Shape;46;p22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2"/>
          <p:cNvSpPr txBox="1"/>
          <p:nvPr>
            <p:ph idx="1" type="body"/>
          </p:nvPr>
        </p:nvSpPr>
        <p:spPr>
          <a:xfrm>
            <a:off x="814728" y="2174875"/>
            <a:ext cx="5189857" cy="576262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SzPts val="2000"/>
              <a:buNone/>
              <a:defRPr b="0" sz="20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22"/>
          <p:cNvSpPr txBox="1"/>
          <p:nvPr>
            <p:ph idx="2" type="body"/>
          </p:nvPr>
        </p:nvSpPr>
        <p:spPr>
          <a:xfrm>
            <a:off x="814729" y="2751138"/>
            <a:ext cx="5189856" cy="310991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49" name="Google Shape;49;p22"/>
          <p:cNvSpPr txBox="1"/>
          <p:nvPr>
            <p:ph idx="3" type="body"/>
          </p:nvPr>
        </p:nvSpPr>
        <p:spPr>
          <a:xfrm>
            <a:off x="6187415" y="2174875"/>
            <a:ext cx="5194583" cy="576262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SzPts val="2000"/>
              <a:buNone/>
              <a:defRPr b="0" sz="20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22"/>
          <p:cNvSpPr txBox="1"/>
          <p:nvPr>
            <p:ph idx="4" type="body"/>
          </p:nvPr>
        </p:nvSpPr>
        <p:spPr>
          <a:xfrm>
            <a:off x="6187415" y="2751138"/>
            <a:ext cx="5194583" cy="310991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51" name="Google Shape;51;p22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2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2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/>
          <p:nvPr/>
        </p:nvSpPr>
        <p:spPr>
          <a:xfrm>
            <a:off x="0" y="0"/>
            <a:ext cx="12192000" cy="2185988"/>
          </a:xfrm>
          <a:custGeom>
            <a:rect b="b" l="l" r="r" t="t"/>
            <a:pathLst>
              <a:path extrusionOk="0" h="1377" w="576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" name="Google Shape;56;p23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3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3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3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4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4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4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標題的內容" type="objTx">
  <p:cSld name="OBJECT_WITH_CAPTION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5"/>
          <p:cNvSpPr/>
          <p:nvPr/>
        </p:nvSpPr>
        <p:spPr>
          <a:xfrm>
            <a:off x="1073151" y="446087"/>
            <a:ext cx="3547533" cy="1814651"/>
          </a:xfrm>
          <a:custGeom>
            <a:rect b="b" l="l" r="r" t="t"/>
            <a:pathLst>
              <a:path extrusionOk="0" h="2308" w="3384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algn="tl" flip="none" tx="0" sx="100000" ty="0" sy="100000"/>
          </a:blip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p25"/>
          <p:cNvSpPr txBox="1"/>
          <p:nvPr>
            <p:ph type="title"/>
          </p:nvPr>
        </p:nvSpPr>
        <p:spPr>
          <a:xfrm>
            <a:off x="1073151" y="446088"/>
            <a:ext cx="3547533" cy="1618396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000"/>
              <a:buFont typeface="Century Gothic"/>
              <a:buNone/>
              <a:defRPr b="1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5"/>
          <p:cNvSpPr txBox="1"/>
          <p:nvPr>
            <p:ph idx="1" type="body"/>
          </p:nvPr>
        </p:nvSpPr>
        <p:spPr>
          <a:xfrm>
            <a:off x="4855633" y="446088"/>
            <a:ext cx="6252633" cy="541496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/>
        </p:txBody>
      </p:sp>
      <p:sp>
        <p:nvSpPr>
          <p:cNvPr id="68" name="Google Shape;68;p25"/>
          <p:cNvSpPr txBox="1"/>
          <p:nvPr>
            <p:ph idx="2" type="body"/>
          </p:nvPr>
        </p:nvSpPr>
        <p:spPr>
          <a:xfrm>
            <a:off x="1073151" y="2260738"/>
            <a:ext cx="3547533" cy="36003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25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5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5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標題的圖片" type="picTx">
  <p:cSld name="PICTURE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/>
          <p:nvPr>
            <p:ph type="title"/>
          </p:nvPr>
        </p:nvSpPr>
        <p:spPr>
          <a:xfrm>
            <a:off x="814728" y="727522"/>
            <a:ext cx="4852988" cy="161716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6"/>
          <p:cNvSpPr/>
          <p:nvPr>
            <p:ph idx="2" type="pic"/>
          </p:nvPr>
        </p:nvSpPr>
        <p:spPr>
          <a:xfrm>
            <a:off x="6098117" y="0"/>
            <a:ext cx="6093883" cy="68580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p26"/>
          <p:cNvSpPr txBox="1"/>
          <p:nvPr>
            <p:ph idx="1" type="body"/>
          </p:nvPr>
        </p:nvSpPr>
        <p:spPr>
          <a:xfrm>
            <a:off x="814728" y="2344684"/>
            <a:ext cx="4852988" cy="351636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76" name="Google Shape;76;p26"/>
          <p:cNvSpPr txBox="1"/>
          <p:nvPr>
            <p:ph idx="10" type="dt"/>
          </p:nvPr>
        </p:nvSpPr>
        <p:spPr>
          <a:xfrm>
            <a:off x="3885810" y="6041362"/>
            <a:ext cx="976879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6"/>
          <p:cNvSpPr txBox="1"/>
          <p:nvPr>
            <p:ph idx="11" type="ftr"/>
          </p:nvPr>
        </p:nvSpPr>
        <p:spPr>
          <a:xfrm>
            <a:off x="590396" y="6041362"/>
            <a:ext cx="32954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6"/>
          <p:cNvSpPr txBox="1"/>
          <p:nvPr>
            <p:ph idx="12" type="sldNum"/>
          </p:nvPr>
        </p:nvSpPr>
        <p:spPr>
          <a:xfrm>
            <a:off x="4862689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  <a:defRPr b="1" i="0" sz="4000" u="none" cap="none" strike="noStrike">
                <a:solidFill>
                  <a:srgbClr val="FEFEF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1" name="Google Shape;11;p17"/>
          <p:cNvSpPr txBox="1"/>
          <p:nvPr>
            <p:ph idx="1" type="body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🞆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0200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🞆"/>
              <a:defRPr b="0" i="0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🞆"/>
              <a:def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04800" lvl="3" marL="18288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04800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04800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04800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04800" lvl="8" marL="4114800" marR="0" rtl="0" algn="l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b="0" i="0" sz="1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" name="Google Shape;12;p17"/>
          <p:cNvSpPr txBox="1"/>
          <p:nvPr>
            <p:ph idx="11" type="ftr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" name="Google Shape;13;p17"/>
          <p:cNvSpPr txBox="1"/>
          <p:nvPr>
            <p:ph idx="10" type="dt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" name="Google Shape;14;p17"/>
          <p:cNvSpPr txBox="1"/>
          <p:nvPr>
            <p:ph idx="12" type="sldNum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anchorCtr="0" anchor="b" bIns="108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Relationship Id="rId4" Type="http://schemas.openxmlformats.org/officeDocument/2006/relationships/image" Target="../media/image2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png"/><Relationship Id="rId4" Type="http://schemas.openxmlformats.org/officeDocument/2006/relationships/image" Target="../media/image6.png"/><Relationship Id="rId5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Relationship Id="rId4" Type="http://schemas.openxmlformats.org/officeDocument/2006/relationships/image" Target="../media/image2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drive.google.com/drive/folders/1Nf4UewuehZWBCUyB88rehvI2U9ehX08A?usp=sharing" TargetMode="External"/><Relationship Id="rId4" Type="http://schemas.openxmlformats.org/officeDocument/2006/relationships/image" Target="../media/image12.png"/><Relationship Id="rId5" Type="http://schemas.openxmlformats.org/officeDocument/2006/relationships/image" Target="../media/image3.png"/><Relationship Id="rId6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17.png"/><Relationship Id="rId5" Type="http://schemas.openxmlformats.org/officeDocument/2006/relationships/image" Target="../media/image2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"/>
          <p:cNvSpPr txBox="1"/>
          <p:nvPr>
            <p:ph type="ctrTitle"/>
          </p:nvPr>
        </p:nvSpPr>
        <p:spPr>
          <a:xfrm>
            <a:off x="810001" y="1449147"/>
            <a:ext cx="10572000" cy="297105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4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助理約(進)用管理系統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0" name="Google Shape;120;p1"/>
          <p:cNvSpPr txBox="1"/>
          <p:nvPr>
            <p:ph idx="1" type="subTitle"/>
          </p:nvPr>
        </p:nvSpPr>
        <p:spPr>
          <a:xfrm>
            <a:off x="1509901" y="5271322"/>
            <a:ext cx="9172200" cy="833387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zh-TW">
                <a:solidFill>
                  <a:srgbClr val="CC99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應聘人</a:t>
            </a: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操作手冊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l">
              <a:spcBef>
                <a:spcPts val="880"/>
              </a:spcBef>
              <a:spcAft>
                <a:spcPts val="0"/>
              </a:spcAft>
              <a:buSzPts val="1400"/>
              <a:buNone/>
            </a:pPr>
            <a:r>
              <a:rPr lang="zh-TW" sz="1400">
                <a:latin typeface="Microsoft JhengHei"/>
                <a:ea typeface="Microsoft JhengHei"/>
                <a:cs typeface="Microsoft JhengHei"/>
                <a:sym typeface="Microsoft JhengHei"/>
              </a:rPr>
              <a:t>2025.02.07</a:t>
            </a:r>
            <a:endParaRPr sz="1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200" y="2222287"/>
            <a:ext cx="9000000" cy="4270313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10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確認應聘資料【約進用表】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06" name="Google Shape;206;p10"/>
          <p:cNvSpPr txBox="1"/>
          <p:nvPr/>
        </p:nvSpPr>
        <p:spPr>
          <a:xfrm>
            <a:off x="9239250" y="2365162"/>
            <a:ext cx="295275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◆"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點選「</a:t>
            </a:r>
            <a:r>
              <a:rPr b="1" lang="zh-TW" sz="1800">
                <a:solidFill>
                  <a:srgbClr val="82FFF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存檔</a:t>
            </a: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」即完成應聘資料確認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07" name="Google Shape;207;p10"/>
          <p:cNvPicPr preferRelativeResize="0"/>
          <p:nvPr/>
        </p:nvPicPr>
        <p:blipFill rotWithShape="1">
          <a:blip r:embed="rId4">
            <a:alphaModFix/>
          </a:blip>
          <a:srcRect b="16457" l="0" r="0" t="0"/>
          <a:stretch/>
        </p:blipFill>
        <p:spPr>
          <a:xfrm>
            <a:off x="220200" y="3791903"/>
            <a:ext cx="9000000" cy="2541582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0"/>
          <p:cNvSpPr/>
          <p:nvPr/>
        </p:nvSpPr>
        <p:spPr>
          <a:xfrm>
            <a:off x="4305299" y="6267358"/>
            <a:ext cx="400051" cy="3048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200" y="2220700"/>
            <a:ext cx="9000000" cy="4078125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11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確認應聘資料【契約書/聲明書】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5" name="Google Shape;215;p11"/>
          <p:cNvSpPr txBox="1"/>
          <p:nvPr/>
        </p:nvSpPr>
        <p:spPr>
          <a:xfrm>
            <a:off x="9239250" y="2365162"/>
            <a:ext cx="295275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◆"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確認契約書/聲明書相關規範及條文後，並勾選「</a:t>
            </a:r>
            <a:r>
              <a:rPr b="1" lang="zh-TW" sz="1800">
                <a:solidFill>
                  <a:srgbClr val="82FFF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我同意</a:t>
            </a: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」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6" name="Google Shape;216;p11"/>
          <p:cNvSpPr/>
          <p:nvPr/>
        </p:nvSpPr>
        <p:spPr>
          <a:xfrm>
            <a:off x="4520174" y="5619750"/>
            <a:ext cx="404251" cy="257175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200" y="2230225"/>
            <a:ext cx="9000000" cy="4260938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12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請款作業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3" name="Google Shape;223;p12"/>
          <p:cNvSpPr txBox="1"/>
          <p:nvPr/>
        </p:nvSpPr>
        <p:spPr>
          <a:xfrm>
            <a:off x="9239250" y="2365162"/>
            <a:ext cx="295275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◆"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約進用表</a:t>
            </a: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簽准後</a:t>
            </a: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，即出現「</a:t>
            </a:r>
            <a:r>
              <a:rPr b="1" lang="zh-TW" sz="1800">
                <a:solidFill>
                  <a:srgbClr val="82FFF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檔案上傳</a:t>
            </a: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」按鈕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◆"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至「請款/支領佐證文件」，上傳</a:t>
            </a:r>
            <a:r>
              <a:rPr b="1" lang="zh-TW" sz="1800">
                <a:solidFill>
                  <a:srgbClr val="82FFF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簽到表</a:t>
            </a:r>
            <a:endParaRPr b="1" sz="1800">
              <a:solidFill>
                <a:srgbClr val="82FFF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4" name="Google Shape;224;p12"/>
          <p:cNvSpPr/>
          <p:nvPr/>
        </p:nvSpPr>
        <p:spPr>
          <a:xfrm>
            <a:off x="607874" y="3876675"/>
            <a:ext cx="525601" cy="257175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25" name="Google Shape;225;p12"/>
          <p:cNvPicPr preferRelativeResize="0"/>
          <p:nvPr/>
        </p:nvPicPr>
        <p:blipFill rotWithShape="1">
          <a:blip r:embed="rId4">
            <a:alphaModFix/>
          </a:blip>
          <a:srcRect b="0" l="0" r="634" t="0"/>
          <a:stretch/>
        </p:blipFill>
        <p:spPr>
          <a:xfrm>
            <a:off x="220200" y="5525903"/>
            <a:ext cx="9000000" cy="6992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0200" y="4884719"/>
            <a:ext cx="9000000" cy="599685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12"/>
          <p:cNvSpPr/>
          <p:nvPr/>
        </p:nvSpPr>
        <p:spPr>
          <a:xfrm>
            <a:off x="731699" y="5184561"/>
            <a:ext cx="525601" cy="257175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8" name="Google Shape;228;p12"/>
          <p:cNvSpPr/>
          <p:nvPr/>
        </p:nvSpPr>
        <p:spPr>
          <a:xfrm>
            <a:off x="2979599" y="5920088"/>
            <a:ext cx="525601" cy="257175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200" y="2229153"/>
            <a:ext cx="9000000" cy="4258468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13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離職申請作業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5" name="Google Shape;235;p13"/>
          <p:cNvSpPr txBox="1"/>
          <p:nvPr/>
        </p:nvSpPr>
        <p:spPr>
          <a:xfrm>
            <a:off x="9239250" y="2365162"/>
            <a:ext cx="2952750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◆"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點選「</a:t>
            </a:r>
            <a:r>
              <a:rPr b="1" lang="zh-TW" sz="1800">
                <a:solidFill>
                  <a:srgbClr val="82FFF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新增</a:t>
            </a: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」，建立離職申請單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◆"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該作業綁定校務系統帳號，故僅提供有開通帳號的</a:t>
            </a:r>
            <a:r>
              <a:rPr b="1" lang="zh-TW" sz="1800">
                <a:solidFill>
                  <a:srgbClr val="82FFF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專任助理</a:t>
            </a: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使用</a:t>
            </a:r>
            <a:endParaRPr/>
          </a:p>
        </p:txBody>
      </p:sp>
      <p:sp>
        <p:nvSpPr>
          <p:cNvPr id="236" name="Google Shape;236;p13"/>
          <p:cNvSpPr/>
          <p:nvPr/>
        </p:nvSpPr>
        <p:spPr>
          <a:xfrm>
            <a:off x="495301" y="4781550"/>
            <a:ext cx="600074" cy="171449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7" name="Google Shape;237;p13"/>
          <p:cNvSpPr/>
          <p:nvPr/>
        </p:nvSpPr>
        <p:spPr>
          <a:xfrm>
            <a:off x="2409826" y="3009900"/>
            <a:ext cx="371474" cy="257175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200" y="2224463"/>
            <a:ext cx="9000000" cy="4267848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14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離職申請作業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4" name="Google Shape;244;p14"/>
          <p:cNvSpPr txBox="1"/>
          <p:nvPr/>
        </p:nvSpPr>
        <p:spPr>
          <a:xfrm>
            <a:off x="9239250" y="2365162"/>
            <a:ext cx="295275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◆"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查詢</a:t>
            </a: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已簽准</a:t>
            </a: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之約進用表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5" name="Google Shape;245;p14"/>
          <p:cNvSpPr/>
          <p:nvPr/>
        </p:nvSpPr>
        <p:spPr>
          <a:xfrm>
            <a:off x="1323976" y="3209925"/>
            <a:ext cx="371474" cy="238125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46" name="Google Shape;24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0200" y="4597775"/>
            <a:ext cx="8280000" cy="1701872"/>
          </a:xfrm>
          <a:prstGeom prst="rect">
            <a:avLst/>
          </a:prstGeom>
          <a:noFill/>
          <a:ln>
            <a:noFill/>
          </a:ln>
          <a:effectLst>
            <a:outerShdw blurRad="190500" rotWithShape="0" algn="tl">
              <a:srgbClr val="000000">
                <a:alpha val="69803"/>
              </a:srgbClr>
            </a:outerShdw>
          </a:effectLst>
        </p:spPr>
      </p:pic>
      <p:sp>
        <p:nvSpPr>
          <p:cNvPr id="247" name="Google Shape;247;p14"/>
          <p:cNvSpPr/>
          <p:nvPr/>
        </p:nvSpPr>
        <p:spPr>
          <a:xfrm>
            <a:off x="4534463" y="5591175"/>
            <a:ext cx="371474" cy="238125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8" name="Google Shape;248;p14"/>
          <p:cNvSpPr/>
          <p:nvPr/>
        </p:nvSpPr>
        <p:spPr>
          <a:xfrm>
            <a:off x="1038788" y="5991167"/>
            <a:ext cx="371474" cy="238125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200" y="2229153"/>
            <a:ext cx="9000000" cy="4263158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15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離職申請作業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55" name="Google Shape;255;p15"/>
          <p:cNvSpPr txBox="1"/>
          <p:nvPr/>
        </p:nvSpPr>
        <p:spPr>
          <a:xfrm>
            <a:off x="9239250" y="2365162"/>
            <a:ext cx="2952750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◆"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系統帶出約進用表資料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t/>
            </a:r>
            <a:endParaRPr b="1" sz="1800">
              <a:solidFill>
                <a:srgbClr val="82FFF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t/>
            </a:r>
            <a:endParaRPr b="1" sz="1800">
              <a:solidFill>
                <a:srgbClr val="82FFF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◆"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填寫「</a:t>
            </a:r>
            <a:r>
              <a:rPr b="1" lang="zh-TW" sz="1800">
                <a:solidFill>
                  <a:srgbClr val="82FFF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實際工作最後日期</a:t>
            </a: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」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56" name="Google Shape;256;p15"/>
          <p:cNvSpPr/>
          <p:nvPr/>
        </p:nvSpPr>
        <p:spPr>
          <a:xfrm>
            <a:off x="5048250" y="3838575"/>
            <a:ext cx="476249" cy="276225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7" name="Google Shape;257;p15"/>
          <p:cNvSpPr/>
          <p:nvPr/>
        </p:nvSpPr>
        <p:spPr>
          <a:xfrm>
            <a:off x="4381500" y="4600575"/>
            <a:ext cx="333375" cy="276225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200" y="2229153"/>
            <a:ext cx="9000000" cy="4263158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16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離職申請作業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64" name="Google Shape;264;p16"/>
          <p:cNvSpPr txBox="1"/>
          <p:nvPr/>
        </p:nvSpPr>
        <p:spPr>
          <a:xfrm>
            <a:off x="9239250" y="2365162"/>
            <a:ext cx="295275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◆"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點選「</a:t>
            </a:r>
            <a:r>
              <a:rPr b="1" lang="zh-TW" sz="1800">
                <a:solidFill>
                  <a:srgbClr val="82FFF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送出</a:t>
            </a: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」，即進入簽核程序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t/>
            </a:r>
            <a:endParaRPr b="1" sz="1800">
              <a:solidFill>
                <a:srgbClr val="82FFF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t/>
            </a:r>
            <a:endParaRPr b="1" sz="1800">
              <a:solidFill>
                <a:srgbClr val="82FFF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◆"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可於「</a:t>
            </a:r>
            <a:r>
              <a:rPr b="1" lang="zh-TW" sz="1800">
                <a:solidFill>
                  <a:srgbClr val="82FFF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簽核歷程</a:t>
            </a: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」查看簽核進度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65" name="Google Shape;265;p16"/>
          <p:cNvSpPr/>
          <p:nvPr/>
        </p:nvSpPr>
        <p:spPr>
          <a:xfrm>
            <a:off x="1885950" y="3209925"/>
            <a:ext cx="361950" cy="2286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6" name="Google Shape;266;p16"/>
          <p:cNvSpPr/>
          <p:nvPr/>
        </p:nvSpPr>
        <p:spPr>
          <a:xfrm>
            <a:off x="304800" y="5800725"/>
            <a:ext cx="1285875" cy="504825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登入畫面</a:t>
            </a:r>
            <a:endParaRPr/>
          </a:p>
        </p:txBody>
      </p:sp>
      <p:pic>
        <p:nvPicPr>
          <p:cNvPr id="126" name="Google Shape;12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4875" y="2231812"/>
            <a:ext cx="9000000" cy="4267848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"/>
          <p:cNvSpPr txBox="1"/>
          <p:nvPr/>
        </p:nvSpPr>
        <p:spPr>
          <a:xfrm>
            <a:off x="9239250" y="2365162"/>
            <a:ext cx="2714205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82FFF7"/>
              </a:buClr>
              <a:buSzPts val="1800"/>
              <a:buFont typeface="Noto Sans Symbols"/>
              <a:buChar char="◆"/>
            </a:pPr>
            <a:r>
              <a:rPr b="1" i="0" lang="zh-TW" sz="1800" u="none" cap="none" strike="noStrike">
                <a:solidFill>
                  <a:srgbClr val="82FFF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本校</a:t>
            </a:r>
            <a:r>
              <a:rPr b="1" i="0" lang="zh-TW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教職員生</a:t>
            </a:r>
            <a:endParaRPr b="1" i="0" sz="1800" u="none" cap="none" strike="noStrik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266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帳號：校務系統帳號</a:t>
            </a:r>
            <a:endParaRPr b="0" i="0" sz="1800" u="none" cap="none" strike="noStrik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266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1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密碼：校務系統密碼</a:t>
            </a:r>
            <a:endParaRPr b="0" i="0" sz="1800" u="none" cap="none" strike="noStrik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82FFF7"/>
              </a:buClr>
              <a:buSzPts val="1800"/>
              <a:buFont typeface="Noto Sans Symbols"/>
              <a:buChar char="◆"/>
            </a:pPr>
            <a:r>
              <a:rPr b="1" lang="zh-TW" sz="1800">
                <a:solidFill>
                  <a:srgbClr val="82FFF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非本校</a:t>
            </a:r>
            <a:r>
              <a:rPr b="1"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教職員生(訪客)</a:t>
            </a:r>
            <a:endParaRPr/>
          </a:p>
          <a:p>
            <a:pPr indent="0" lvl="0" marL="266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帳號：guest</a:t>
            </a:r>
            <a:endParaRPr/>
          </a:p>
          <a:p>
            <a:pPr indent="0" lvl="0" marL="266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密碼：123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讀卡驗證程式</a:t>
            </a:r>
            <a:endParaRPr/>
          </a:p>
        </p:txBody>
      </p:sp>
      <p:sp>
        <p:nvSpPr>
          <p:cNvPr id="133" name="Google Shape;133;p3"/>
          <p:cNvSpPr txBox="1"/>
          <p:nvPr/>
        </p:nvSpPr>
        <p:spPr>
          <a:xfrm>
            <a:off x="9239249" y="2365162"/>
            <a:ext cx="2886000" cy="41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◆"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確認桌面是否已安裝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266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82FFF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讀卡驗證程式 SkyClientValidApp</a:t>
            </a:r>
            <a:endParaRPr b="1" sz="1800">
              <a:solidFill>
                <a:srgbClr val="82FFF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266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zh-TW" sz="1800">
                <a:solidFill>
                  <a:srgbClr val="FEFEFE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如未安裝</a:t>
            </a:r>
            <a:r>
              <a:rPr lang="zh-TW" sz="1800">
                <a:solidFill>
                  <a:srgbClr val="FEFEFE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，請先下載讀卡驗證程式壓縮檔： </a:t>
            </a:r>
            <a:r>
              <a:rPr lang="zh-TW" sz="1600" u="sng">
                <a:solidFill>
                  <a:schemeClr val="hlink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3"/>
              </a:rPr>
              <a:t>https://drive.google.com/drive/folders/1Nf4UewuehZWBCUyB88rehvI2U9ehX08A?usp=sharing</a:t>
            </a:r>
            <a:r>
              <a:rPr lang="zh-TW" sz="1600">
                <a:solidFill>
                  <a:srgbClr val="FEFEFE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800">
                <a:solidFill>
                  <a:srgbClr val="FEFEFE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  <a:endParaRPr b="1" sz="1800">
              <a:solidFill>
                <a:srgbClr val="82FFF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◆"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開啟讀卡驗證程式，並</a:t>
            </a:r>
            <a:r>
              <a:rPr b="1" lang="zh-TW" sz="1800">
                <a:solidFill>
                  <a:srgbClr val="82FFF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插入卡片</a:t>
            </a: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進行身分驗證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542925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AutoNum type="arabicPeriod"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自然人憑證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542925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AutoNum type="arabicPeriod"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健保卡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34" name="Google Shape;134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0200" y="2224250"/>
            <a:ext cx="9000000" cy="4260688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3"/>
          <p:cNvSpPr/>
          <p:nvPr/>
        </p:nvSpPr>
        <p:spPr>
          <a:xfrm>
            <a:off x="476250" y="4673486"/>
            <a:ext cx="752475" cy="193789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6" name="Google Shape;136;p3"/>
          <p:cNvSpPr/>
          <p:nvPr/>
        </p:nvSpPr>
        <p:spPr>
          <a:xfrm>
            <a:off x="1352550" y="2987561"/>
            <a:ext cx="1219200" cy="289039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37" name="Google Shape;137;p3"/>
          <p:cNvPicPr preferRelativeResize="0"/>
          <p:nvPr/>
        </p:nvPicPr>
        <p:blipFill rotWithShape="1">
          <a:blip r:embed="rId5">
            <a:alphaModFix/>
          </a:blip>
          <a:srcRect b="2606" l="0" r="896" t="1"/>
          <a:stretch/>
        </p:blipFill>
        <p:spPr>
          <a:xfrm>
            <a:off x="2929125" y="4365047"/>
            <a:ext cx="1094999" cy="1317288"/>
          </a:xfrm>
          <a:prstGeom prst="rect">
            <a:avLst/>
          </a:prstGeom>
          <a:noFill/>
          <a:ln>
            <a:noFill/>
          </a:ln>
          <a:effectLst>
            <a:outerShdw blurRad="190500" rotWithShape="0" algn="tl">
              <a:srgbClr val="000000">
                <a:alpha val="69803"/>
              </a:srgbClr>
            </a:outerShdw>
          </a:effectLst>
        </p:spPr>
      </p:pic>
      <p:pic>
        <p:nvPicPr>
          <p:cNvPr id="138" name="Google Shape;138;p3"/>
          <p:cNvPicPr preferRelativeResize="0"/>
          <p:nvPr/>
        </p:nvPicPr>
        <p:blipFill rotWithShape="1">
          <a:blip r:embed="rId6">
            <a:alphaModFix/>
          </a:blip>
          <a:srcRect b="1142" l="389" r="545" t="857"/>
          <a:stretch/>
        </p:blipFill>
        <p:spPr>
          <a:xfrm>
            <a:off x="5331787" y="4237637"/>
            <a:ext cx="3600000" cy="1938462"/>
          </a:xfrm>
          <a:prstGeom prst="rect">
            <a:avLst/>
          </a:prstGeom>
          <a:noFill/>
          <a:ln>
            <a:noFill/>
          </a:ln>
          <a:effectLst>
            <a:outerShdw blurRad="190500" rotWithShape="0" algn="tl">
              <a:srgbClr val="000000">
                <a:alpha val="69803"/>
              </a:srgbClr>
            </a:outerShdw>
          </a:effectLst>
        </p:spPr>
      </p:pic>
      <p:sp>
        <p:nvSpPr>
          <p:cNvPr id="139" name="Google Shape;139;p3"/>
          <p:cNvSpPr/>
          <p:nvPr/>
        </p:nvSpPr>
        <p:spPr>
          <a:xfrm rot="2757946">
            <a:off x="1947030" y="3750008"/>
            <a:ext cx="963690" cy="166621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rnd" cmpd="sng" w="158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0" name="Google Shape;140;p3"/>
          <p:cNvSpPr/>
          <p:nvPr/>
        </p:nvSpPr>
        <p:spPr>
          <a:xfrm>
            <a:off x="4207642" y="4857070"/>
            <a:ext cx="963690" cy="166621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rnd" cmpd="sng" w="158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應聘人員確認作業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6" name="Google Shape;146;p4"/>
          <p:cNvSpPr txBox="1"/>
          <p:nvPr/>
        </p:nvSpPr>
        <p:spPr>
          <a:xfrm>
            <a:off x="9239250" y="2365162"/>
            <a:ext cx="2781531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◆"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回到應聘人員確認作業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266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82FFF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選擇驗卡別</a:t>
            </a:r>
            <a:endParaRPr b="1" sz="1800">
              <a:solidFill>
                <a:srgbClr val="82FFF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542925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AutoNum type="arabicPeriod"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自然人憑證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542925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AutoNum type="arabicPeriod"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健保卡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82FFF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◆"/>
            </a:pPr>
            <a:r>
              <a:rPr b="1"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</a:t>
            </a:r>
            <a:r>
              <a:rPr b="1" lang="zh-TW" sz="1800">
                <a:solidFill>
                  <a:srgbClr val="82FFF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身分證字號</a:t>
            </a:r>
            <a:endParaRPr sz="1800">
              <a:solidFill>
                <a:srgbClr val="82FFF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47" name="Google Shape;14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200" y="2224250"/>
            <a:ext cx="9000000" cy="4260688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4"/>
          <p:cNvSpPr/>
          <p:nvPr/>
        </p:nvSpPr>
        <p:spPr>
          <a:xfrm>
            <a:off x="476250" y="4673486"/>
            <a:ext cx="752475" cy="193789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9" name="Google Shape;149;p4"/>
          <p:cNvSpPr/>
          <p:nvPr/>
        </p:nvSpPr>
        <p:spPr>
          <a:xfrm>
            <a:off x="3943350" y="3284480"/>
            <a:ext cx="2400300" cy="725545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應聘人員確認作業</a:t>
            </a:r>
            <a:endParaRPr/>
          </a:p>
        </p:txBody>
      </p:sp>
      <p:sp>
        <p:nvSpPr>
          <p:cNvPr id="155" name="Google Shape;155;p5"/>
          <p:cNvSpPr txBox="1"/>
          <p:nvPr/>
        </p:nvSpPr>
        <p:spPr>
          <a:xfrm>
            <a:off x="9239250" y="2365162"/>
            <a:ext cx="2952750" cy="3139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◆"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狀態 </a:t>
            </a: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尚未確認</a:t>
            </a:r>
            <a:endParaRPr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AutoNum type="arabicPeriod"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點選「</a:t>
            </a:r>
            <a:r>
              <a:rPr b="1" lang="zh-TW" sz="1800">
                <a:solidFill>
                  <a:srgbClr val="82FFF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編輯</a:t>
            </a: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」 即可編輯約進用表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AutoNum type="arabicPeriod"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點選「</a:t>
            </a:r>
            <a:r>
              <a:rPr b="1" lang="zh-TW" sz="1800">
                <a:solidFill>
                  <a:srgbClr val="82FFF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契約書/聲明書</a:t>
            </a: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」 即可確認契約書/聲明書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36195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36195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◆"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狀態 </a:t>
            </a: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確認完成</a:t>
            </a:r>
            <a:endParaRPr b="1"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266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即可點選「</a:t>
            </a:r>
            <a:r>
              <a:rPr b="1" lang="zh-TW" sz="1800">
                <a:solidFill>
                  <a:srgbClr val="82FFF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送出</a:t>
            </a: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」，進入簽核程序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56" name="Google Shape;15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200" y="2228850"/>
            <a:ext cx="9000000" cy="4260688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5"/>
          <p:cNvSpPr/>
          <p:nvPr/>
        </p:nvSpPr>
        <p:spPr>
          <a:xfrm>
            <a:off x="352425" y="3581400"/>
            <a:ext cx="704850" cy="47625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8" name="Google Shape;158;p5"/>
          <p:cNvSpPr/>
          <p:nvPr/>
        </p:nvSpPr>
        <p:spPr>
          <a:xfrm>
            <a:off x="8324850" y="3333750"/>
            <a:ext cx="895349" cy="93345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59" name="Google Shape;159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0200" y="4359194"/>
            <a:ext cx="9000000" cy="972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0200" y="5418976"/>
            <a:ext cx="9000000" cy="978568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5"/>
          <p:cNvSpPr/>
          <p:nvPr/>
        </p:nvSpPr>
        <p:spPr>
          <a:xfrm>
            <a:off x="8324849" y="5428501"/>
            <a:ext cx="895349" cy="93345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2" name="Google Shape;162;p5"/>
          <p:cNvSpPr/>
          <p:nvPr/>
        </p:nvSpPr>
        <p:spPr>
          <a:xfrm>
            <a:off x="476062" y="6108724"/>
            <a:ext cx="428813" cy="271904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3" name="Google Shape;163;p5"/>
          <p:cNvSpPr/>
          <p:nvPr/>
        </p:nvSpPr>
        <p:spPr>
          <a:xfrm rot="5400000">
            <a:off x="8220403" y="4774114"/>
            <a:ext cx="1116184" cy="140459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rnd" cmpd="sng" w="158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200" y="2230905"/>
            <a:ext cx="9000000" cy="4263158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6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確認應聘資料【約進用表】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0" name="Google Shape;170;p6"/>
          <p:cNvSpPr txBox="1"/>
          <p:nvPr/>
        </p:nvSpPr>
        <p:spPr>
          <a:xfrm>
            <a:off x="9239250" y="2365162"/>
            <a:ext cx="295275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82FFF7"/>
              </a:buClr>
              <a:buSzPts val="1800"/>
              <a:buFont typeface="Noto Sans Symbols"/>
              <a:buChar char="◆"/>
            </a:pPr>
            <a:r>
              <a:rPr b="1" lang="zh-TW" sz="1800">
                <a:solidFill>
                  <a:srgbClr val="82FFF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基本資料</a:t>
            </a:r>
            <a:endParaRPr b="1" sz="1800">
              <a:solidFill>
                <a:srgbClr val="82FFF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266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填寫應聘人基本資料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1" name="Google Shape;171;p6"/>
          <p:cNvSpPr/>
          <p:nvPr/>
        </p:nvSpPr>
        <p:spPr>
          <a:xfrm>
            <a:off x="248775" y="3019426"/>
            <a:ext cx="494173" cy="3048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200" y="2227918"/>
            <a:ext cx="9000000" cy="4260938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7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確認應聘資料【約進用表】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8" name="Google Shape;178;p7"/>
          <p:cNvSpPr txBox="1"/>
          <p:nvPr/>
        </p:nvSpPr>
        <p:spPr>
          <a:xfrm>
            <a:off x="9239250" y="2365162"/>
            <a:ext cx="295275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82FFF7"/>
              </a:buClr>
              <a:buSzPts val="1800"/>
              <a:buFont typeface="Noto Sans Symbols"/>
              <a:buChar char="◆"/>
            </a:pPr>
            <a:r>
              <a:rPr b="1" lang="zh-TW" sz="1800">
                <a:solidFill>
                  <a:srgbClr val="82FFF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附件上傳</a:t>
            </a:r>
            <a:endParaRPr b="1" sz="1800">
              <a:solidFill>
                <a:srgbClr val="82FFF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542925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AutoNum type="arabicPeriod"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郵局存摺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542925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AutoNum type="arabicPeriod"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身分證正/反面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542925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AutoNum type="arabicPeriod"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第二證明文件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542925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AutoNum type="arabicPeriod"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學生證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542925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/>
              <a:buAutoNum type="arabicPeriod"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其他證明文件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9" name="Google Shape;179;p7"/>
          <p:cNvSpPr/>
          <p:nvPr/>
        </p:nvSpPr>
        <p:spPr>
          <a:xfrm>
            <a:off x="725026" y="3005825"/>
            <a:ext cx="560849" cy="3048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200" y="2231812"/>
            <a:ext cx="9000000" cy="4263158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8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確認應聘資料【約進用表】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86" name="Google Shape;186;p8"/>
          <p:cNvSpPr txBox="1"/>
          <p:nvPr/>
        </p:nvSpPr>
        <p:spPr>
          <a:xfrm>
            <a:off x="9239250" y="2365162"/>
            <a:ext cx="2752725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82FFF7"/>
              </a:buClr>
              <a:buSzPts val="1800"/>
              <a:buFont typeface="Noto Sans Symbols"/>
              <a:buChar char="◆"/>
            </a:pPr>
            <a:r>
              <a:rPr b="1" lang="zh-TW" sz="1800">
                <a:solidFill>
                  <a:srgbClr val="82FFF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勞僱型助理聲明書</a:t>
            </a:r>
            <a:endParaRPr b="1" sz="1800">
              <a:solidFill>
                <a:srgbClr val="82FFF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266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確認</a:t>
            </a: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聘用起訖日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266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適用身分包含兼任助理、臨時工、教學助理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200025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200025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82FFF7"/>
              </a:buClr>
              <a:buSzPts val="1800"/>
              <a:buFont typeface="Noto Sans Symbols"/>
              <a:buChar char="◆"/>
            </a:pPr>
            <a:r>
              <a:rPr b="1" lang="zh-TW" sz="1800">
                <a:solidFill>
                  <a:srgbClr val="82FFF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獎助生聲明書</a:t>
            </a:r>
            <a:endParaRPr b="1" sz="1800">
              <a:solidFill>
                <a:srgbClr val="82FFF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266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確認</a:t>
            </a: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聘用起訖日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266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適用身分包含研究獎助生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87" name="Google Shape;187;p8"/>
          <p:cNvSpPr/>
          <p:nvPr/>
        </p:nvSpPr>
        <p:spPr>
          <a:xfrm>
            <a:off x="1258426" y="3005825"/>
            <a:ext cx="760874" cy="3048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88" name="Google Shape;188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0200" y="4633912"/>
            <a:ext cx="9000000" cy="156256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8"/>
          <p:cNvSpPr/>
          <p:nvPr/>
        </p:nvSpPr>
        <p:spPr>
          <a:xfrm>
            <a:off x="1248901" y="4920350"/>
            <a:ext cx="627524" cy="3048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200" y="2222287"/>
            <a:ext cx="9000000" cy="4270313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9"/>
          <p:cNvSpPr txBox="1"/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確認應聘資料【約進用表】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96" name="Google Shape;196;p9"/>
          <p:cNvSpPr txBox="1"/>
          <p:nvPr/>
        </p:nvSpPr>
        <p:spPr>
          <a:xfrm>
            <a:off x="9239250" y="2365162"/>
            <a:ext cx="2886075" cy="3139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82FFF7"/>
              </a:buClr>
              <a:buSzPts val="1800"/>
              <a:buFont typeface="Noto Sans Symbols"/>
              <a:buChar char="◆"/>
            </a:pPr>
            <a:r>
              <a:rPr b="1" lang="zh-TW" sz="1800">
                <a:solidFill>
                  <a:srgbClr val="82FFF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專/兼任助理勞動契約</a:t>
            </a:r>
            <a:endParaRPr b="1" sz="1800">
              <a:solidFill>
                <a:srgbClr val="82FFF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266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確認</a:t>
            </a: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勞動契約規範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266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適用身分包含專任助理、兼任助理、臨時工、教學助理、全職工讀生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82FFF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82FFF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82FFF7"/>
              </a:buClr>
              <a:buSzPts val="1800"/>
              <a:buFont typeface="Noto Sans Symbols"/>
              <a:buChar char="◆"/>
            </a:pPr>
            <a:r>
              <a:rPr b="1" lang="zh-TW" sz="1800">
                <a:solidFill>
                  <a:srgbClr val="82FFF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獎助生學習計畫書表</a:t>
            </a:r>
            <a:endParaRPr b="1" sz="1800">
              <a:solidFill>
                <a:srgbClr val="82FFF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266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填寫</a:t>
            </a: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學習計畫書內容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266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適用身分包含研究獎助生</a:t>
            </a:r>
            <a:endParaRPr sz="1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97" name="Google Shape;197;p9"/>
          <p:cNvSpPr/>
          <p:nvPr/>
        </p:nvSpPr>
        <p:spPr>
          <a:xfrm>
            <a:off x="2068050" y="3011493"/>
            <a:ext cx="1494299" cy="3048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98" name="Google Shape;198;p9"/>
          <p:cNvPicPr preferRelativeResize="0"/>
          <p:nvPr/>
        </p:nvPicPr>
        <p:blipFill rotWithShape="1">
          <a:blip r:embed="rId4">
            <a:alphaModFix/>
          </a:blip>
          <a:srcRect b="16457" l="0" r="0" t="0"/>
          <a:stretch/>
        </p:blipFill>
        <p:spPr>
          <a:xfrm>
            <a:off x="220200" y="3791903"/>
            <a:ext cx="9000000" cy="2541582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9"/>
          <p:cNvSpPr/>
          <p:nvPr/>
        </p:nvSpPr>
        <p:spPr>
          <a:xfrm>
            <a:off x="1904999" y="4073317"/>
            <a:ext cx="866775" cy="3048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至理名言">
  <a:themeElements>
    <a:clrScheme name="至理名言">
      <a:dk1>
        <a:srgbClr val="000000"/>
      </a:dk1>
      <a:lt1>
        <a:srgbClr val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2024-12-05T06:48:56Z</dcterms:created>
  <dc:creator>吳映萱-maggie0307</dc:creator>
</cp:coreProperties>
</file>